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15"/>
  </p:notesMasterIdLst>
  <p:handoutMasterIdLst>
    <p:handoutMasterId r:id="rId16"/>
  </p:handoutMasterIdLst>
  <p:sldIdLst>
    <p:sldId id="295" r:id="rId5"/>
    <p:sldId id="296" r:id="rId6"/>
    <p:sldId id="282" r:id="rId7"/>
    <p:sldId id="305" r:id="rId8"/>
    <p:sldId id="286" r:id="rId9"/>
    <p:sldId id="306" r:id="rId10"/>
    <p:sldId id="307" r:id="rId11"/>
    <p:sldId id="299" r:id="rId12"/>
    <p:sldId id="308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293" autoAdjust="0"/>
  </p:normalViewPr>
  <p:slideViewPr>
    <p:cSldViewPr snapToGrid="0">
      <p:cViewPr varScale="1">
        <p:scale>
          <a:sx n="40" d="100"/>
          <a:sy n="40" d="100"/>
        </p:scale>
        <p:origin x="44" y="420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4/22/2025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4/22/2025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“Good evening everyone. My name Sana, and today I’ll be presenting the Windows 11 Upgrade Project for Contoso Consulting, part of our IT Service and Project Management course.”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 conclude, this project brings Contoso a unified, secure, and efficient Windows 11 environment, boosting both infrastructure readiness and productivity. Thank you for your attention!”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“This project focuses on upgrading more than 3,000 computers to Windows 11 across 16 of Contoso's global offices. The main objective is to ensure a seamless transition while enhancing system security and performance.”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“Our key goals include creating a standardized OS environment, improving device security and performance, and maintaining business continuity throughout the deployment.”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5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D2994-F324-EDED-F63A-C4EFB5BA4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36A870-2329-85B8-A0FC-1D622008F5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468DE4-119A-A589-0669-1C5B7D4656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scope includes everything from hardware procurement and licensing to deployment and training. It does not cover server upgrades or application replacements. The project affects over 3,000 users worldwide.”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EE5989-4EF6-484C-D73E-237B25DAA7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763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 used a structured Work Breakdown Structure to organize tasks across five main phases: initiation, planning and procurement, deployment and migration, user training and support, and finally, project closure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07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BCE780-04A7-0C2A-A42A-FF8E5FABA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8CA1FD-EC62-4732-7E61-15CC040030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A01CED-39F0-519B-8F0E-38D4980504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RACI chart helped define responsibilities clearly. For example, the project manager, Sana Rehman, oversees the entire project while regional IT leads ensure local deployments run smoothly.”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82715B-4245-AB21-8CE5-14AAE4BC44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070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1BC974-B440-1861-B389-D1D89D75E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F8B50E-AB0D-3066-3509-B32AFBDDAD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B23F2E-7E88-87ED-6F0C-DB355478BF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“Our estimated budget is $950,000. The largest portion goes to hardware and licensing, followed by training and labor. We’ve allocated a 10% contingency for unexpected costs.”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7E3FD2-7C54-67D3-44C0-81918CBF48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750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 identified key risks such as delays, compatibility issues, and user resistance. Each has a mitigation plan, like pilot testing and early engagement through training.”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267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046020-8983-9F12-A173-483B1482A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96DA0A-06D0-93C0-726B-2B01FDB6B3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E0B7C4-4354-9659-75B4-EE6E3983AF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timeline spans2 months. Planning wraps up in April, deployment runs  and project </a:t>
            </a:r>
            <a:r>
              <a:rPr lang="en-US" sz="18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closurein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June.”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092E80-0849-17A4-9E02-0898CB2623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367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4297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274320" rIns="822960" bIns="548640" anchor="b" anchorCtr="0"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43681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822960" anchor="b" anchorCtr="0">
            <a:noAutofit/>
          </a:bodyPr>
          <a:lstStyle>
            <a:lvl1pPr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5389" y="4735798"/>
            <a:ext cx="6692313" cy="84584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4767523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and 2 Columns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024004" cy="178852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487FB7-F6EE-0454-5FB0-228B2EBCB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30366" y="2166571"/>
            <a:ext cx="60301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E27ABCA-7CD7-B1C6-D787-E3B8959F7FE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9763" y="287338"/>
            <a:ext cx="4067175" cy="2801123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9763" y="3416796"/>
            <a:ext cx="4067175" cy="2801124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31676" y="2258012"/>
            <a:ext cx="6024003" cy="3959908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>
              <a:spcBef>
                <a:spcPts val="1200"/>
              </a:spcBef>
              <a:spcAft>
                <a:spcPts val="200"/>
              </a:spcAft>
              <a:defRPr sz="2000"/>
            </a:lvl2pPr>
            <a:lvl3pPr>
              <a:spcBef>
                <a:spcPts val="1200"/>
              </a:spcBef>
              <a:spcAft>
                <a:spcPts val="200"/>
              </a:spcAft>
              <a:defRPr sz="1600"/>
            </a:lvl3pPr>
            <a:lvl4pPr>
              <a:spcBef>
                <a:spcPts val="1200"/>
              </a:spcBef>
              <a:spcAft>
                <a:spcPts val="200"/>
              </a:spcAft>
              <a:defRPr sz="1600"/>
            </a:lvl4pPr>
            <a:lvl5pPr>
              <a:spcBef>
                <a:spcPts val="1200"/>
              </a:spcBef>
              <a:spcAft>
                <a:spcPts val="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25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81" r:id="rId15"/>
    <p:sldLayoutId id="2147483784" r:id="rId16"/>
    <p:sldLayoutId id="2147483788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6885" y="1630280"/>
            <a:ext cx="9240252" cy="5059278"/>
          </a:xfrm>
        </p:spPr>
        <p:txBody>
          <a:bodyPr/>
          <a:lstStyle/>
          <a:p>
            <a:pPr marL="0" indent="0" algn="ctr">
              <a:buNone/>
            </a:pPr>
            <a:br>
              <a:rPr lang="en-US" sz="6600" dirty="0"/>
            </a:br>
            <a:br>
              <a:rPr lang="en-US" sz="6600" dirty="0"/>
            </a:br>
            <a:br>
              <a:rPr lang="en-US" sz="6600" dirty="0"/>
            </a:br>
            <a:r>
              <a:rPr lang="en-US" sz="8000" dirty="0"/>
              <a:t>Contoso Windows 11 Upgrade Project</a:t>
            </a:r>
            <a:br>
              <a:rPr lang="en-US" sz="6600" dirty="0"/>
            </a:br>
            <a:br>
              <a:rPr lang="en-US" sz="6000" dirty="0"/>
            </a:br>
            <a:r>
              <a:rPr lang="en-US" sz="3200" dirty="0"/>
              <a:t>IT2A – IT Service and Project Management</a:t>
            </a:r>
            <a:br>
              <a:rPr lang="en-US" sz="3200" dirty="0"/>
            </a:br>
            <a:r>
              <a:rPr lang="en-US" sz="3200" dirty="0"/>
              <a:t>Presented by: Sana Rehman</a:t>
            </a:r>
            <a:br>
              <a:rPr lang="en-US" sz="3200" dirty="0"/>
            </a:br>
            <a:r>
              <a:rPr lang="en-US" sz="3200" dirty="0"/>
              <a:t>April 25, 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40080"/>
            <a:ext cx="3690257" cy="1381225"/>
          </a:xfrm>
        </p:spPr>
        <p:txBody>
          <a:bodyPr>
            <a:normAutofit fontScale="90000"/>
          </a:bodyPr>
          <a:lstStyle/>
          <a:p>
            <a:r>
              <a:rPr lang="en-US" dirty="0"/>
              <a:t>Conclusion &amp; Benefits 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33600"/>
            <a:ext cx="3690257" cy="3735494"/>
          </a:xfrm>
        </p:spPr>
        <p:txBody>
          <a:bodyPr vert="horz" lIns="91440" tIns="45720" rIns="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 Unified, secure OS environment</a:t>
            </a:r>
          </a:p>
          <a:p>
            <a:pPr marL="0" indent="0">
              <a:buNone/>
            </a:pPr>
            <a:r>
              <a:rPr lang="en-US" sz="3200" dirty="0"/>
              <a:t>Future-proof infrastructure</a:t>
            </a:r>
          </a:p>
          <a:p>
            <a:pPr marL="0" indent="0">
              <a:buNone/>
            </a:pPr>
            <a:r>
              <a:rPr lang="en-US" sz="3200" dirty="0"/>
              <a:t>Improved IT support and productivity</a:t>
            </a:r>
          </a:p>
          <a:p>
            <a:pPr marL="0" indent="0">
              <a:buNone/>
            </a:pPr>
            <a:r>
              <a:rPr lang="en-US" sz="3200" dirty="0"/>
              <a:t>Thank you!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Upgrade 3,000+ devices to Windows 11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16 global Contoso office locations, divided in 4 </a:t>
            </a:r>
            <a:r>
              <a:rPr lang="en-US" dirty="0" err="1"/>
              <a:t>geographica</a:t>
            </a:r>
            <a:r>
              <a:rPr lang="en-US" dirty="0"/>
              <a:t> zones, North America, Europe, Asia and Africa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Goal: Seamless, secure, and efficient migration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7" y="-160421"/>
            <a:ext cx="7537703" cy="7018421"/>
          </a:xfrm>
        </p:spPr>
        <p:txBody>
          <a:bodyPr bIns="548640" anchor="b" anchorCtr="0"/>
          <a:lstStyle/>
          <a:p>
            <a:pPr marL="0" indent="0">
              <a:buNone/>
            </a:pPr>
            <a:r>
              <a:rPr lang="en-US" sz="6000" dirty="0"/>
              <a:t>Project Goals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Standardize OS environment company-wide Enhance device security and performance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Minimize business disruption during rollout</a:t>
            </a:r>
          </a:p>
        </p:txBody>
      </p:sp>
    </p:spTree>
    <p:extLst>
      <p:ext uri="{BB962C8B-B14F-4D97-AF65-F5344CB8AC3E}">
        <p14:creationId xmlns:p14="http://schemas.microsoft.com/office/powerpoint/2010/main" val="2972507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81ADB-C407-EDE5-27EE-751E6399C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7312256D-845A-3397-75F2-895F573A465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EAF6362-8DBA-0DDA-A8ED-78D3A5CFE5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7" y="-160421"/>
            <a:ext cx="7537703" cy="7018421"/>
          </a:xfrm>
        </p:spPr>
        <p:txBody>
          <a:bodyPr bIns="548640" anchor="b" anchorCtr="0"/>
          <a:lstStyle/>
          <a:p>
            <a:pPr marL="0" indent="0">
              <a:buNone/>
            </a:pPr>
            <a:r>
              <a:rPr lang="en-US" sz="6000" dirty="0"/>
              <a:t>Project Scope</a:t>
            </a:r>
            <a:br>
              <a:rPr lang="en-US" dirty="0"/>
            </a:br>
            <a:br>
              <a:rPr lang="en-US" dirty="0"/>
            </a:br>
            <a:r>
              <a:rPr lang="en-US" sz="4400" dirty="0"/>
              <a:t>In Scope: Device upgrades, procurement, licensing, training, support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Out of Scope: Server infrastructure, legacy apps</a:t>
            </a:r>
            <a:br>
              <a:rPr lang="en-US" sz="4400" dirty="0"/>
            </a:br>
            <a:r>
              <a:rPr lang="en-US" sz="4400" dirty="0"/>
              <a:t>Users Affected: 3,000+ across 4 continents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831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24B3BE0-07C0-D05C-0B61-4BE33E9E08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>
          <a:xfrm>
            <a:off x="1524" y="401053"/>
            <a:ext cx="12188952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B207F5D-5F40-264B-0403-3682CB3DC6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7537703" cy="7259053"/>
          </a:xfrm>
        </p:spPr>
        <p:txBody>
          <a:bodyPr tIns="274320" rIns="822960" bIns="914400" anchor="b" anchorCtr="0"/>
          <a:lstStyle/>
          <a:p>
            <a:pPr marL="0" indent="0"/>
            <a:r>
              <a:rPr lang="en-US" dirty="0"/>
              <a:t>Initiation</a:t>
            </a:r>
            <a:br>
              <a:rPr lang="en-US" dirty="0"/>
            </a:br>
            <a:r>
              <a:rPr lang="en-US" dirty="0"/>
              <a:t>Planning &amp; Procurement</a:t>
            </a:r>
            <a:br>
              <a:rPr lang="en-US" dirty="0"/>
            </a:br>
            <a:r>
              <a:rPr lang="en-US" dirty="0"/>
              <a:t>Deployment &amp; Migration</a:t>
            </a:r>
            <a:br>
              <a:rPr lang="en-US" dirty="0"/>
            </a:br>
            <a:r>
              <a:rPr lang="en-US" dirty="0"/>
              <a:t>Training &amp; Support</a:t>
            </a:r>
            <a:br>
              <a:rPr lang="en-US" dirty="0"/>
            </a:br>
            <a:r>
              <a:rPr lang="en-US" dirty="0"/>
              <a:t>Closure</a:t>
            </a:r>
            <a:br>
              <a:rPr lang="en-US" dirty="0"/>
            </a:b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4B5DA33-D8F1-18AD-FDB2-F6C8B3E0A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389" y="401052"/>
            <a:ext cx="6692313" cy="914401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Work Breakdown Structure (WBS)</a:t>
            </a:r>
          </a:p>
        </p:txBody>
      </p:sp>
    </p:spTree>
    <p:extLst>
      <p:ext uri="{BB962C8B-B14F-4D97-AF65-F5344CB8AC3E}">
        <p14:creationId xmlns:p14="http://schemas.microsoft.com/office/powerpoint/2010/main" val="3042288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6DB2E-188F-C8E0-E7D4-A496EFC72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7B77F90-7313-DBDD-B019-5DE4E300C4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>
          <a:xfrm>
            <a:off x="1524" y="401053"/>
            <a:ext cx="12188952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F9DD15F-FC09-1865-E96B-09C07454AD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7537703" cy="7259053"/>
          </a:xfrm>
        </p:spPr>
        <p:txBody>
          <a:bodyPr tIns="274320" rIns="822960" bIns="914400" anchor="b" anchorCtr="0"/>
          <a:lstStyle/>
          <a:p>
            <a:pPr marL="0" indent="0">
              <a:buNone/>
            </a:pPr>
            <a:r>
              <a:rPr lang="en-US" sz="4400" dirty="0"/>
              <a:t>Project Manager: Sana Rehman</a:t>
            </a:r>
            <a:br>
              <a:rPr lang="en-US" sz="4400" dirty="0"/>
            </a:br>
            <a:r>
              <a:rPr lang="en-US" sz="4400" dirty="0"/>
              <a:t>Roles: IT Manager, System Analyst, Regional IT Leads</a:t>
            </a:r>
            <a:br>
              <a:rPr lang="en-US" sz="4400" dirty="0"/>
            </a:br>
            <a:r>
              <a:rPr lang="en-US" sz="4400" dirty="0"/>
              <a:t>RACI used for clear accountability and ownership</a:t>
            </a:r>
            <a:endParaRPr lang="en-US" sz="54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A25F2CF-D2B7-3418-AFEB-0765F4603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389" y="401052"/>
            <a:ext cx="6692313" cy="914401"/>
          </a:xfrm>
        </p:spPr>
        <p:txBody>
          <a:bodyPr>
            <a:normAutofit fontScale="70000" lnSpcReduction="20000"/>
          </a:bodyPr>
          <a:lstStyle/>
          <a:p>
            <a:r>
              <a:rPr lang="en-US" sz="6600" dirty="0"/>
              <a:t>Project Team &amp; Roles (RACI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43139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5762E-B746-E4E7-7521-2D5EF1A4F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D67F6200-1765-5D40-F464-7E1B22A4AC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>
          <a:xfrm>
            <a:off x="3048" y="401052"/>
            <a:ext cx="12188952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4C6ADF8-C9D1-19A4-E678-986261761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95"/>
            <a:ext cx="7537703" cy="7146757"/>
          </a:xfrm>
        </p:spPr>
        <p:txBody>
          <a:bodyPr tIns="274320" rIns="822960" bIns="914400" anchor="b" anchorCtr="0"/>
          <a:lstStyle/>
          <a:p>
            <a:pPr marL="0" indent="0"/>
            <a:r>
              <a:rPr lang="en-US" sz="3200" dirty="0"/>
              <a:t>Total Estimated Budget: $</a:t>
            </a:r>
            <a:r>
              <a:rPr lang="en-US" sz="3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1,980,000 CAD</a:t>
            </a:r>
            <a:br>
              <a:rPr lang="en-US" sz="3200" dirty="0"/>
            </a:br>
            <a:r>
              <a:rPr lang="en-US" sz="3200" dirty="0"/>
              <a:t>Hardware purchase:      $960,000 CAD</a:t>
            </a:r>
            <a:br>
              <a:rPr lang="en-US" sz="3200" dirty="0"/>
            </a:br>
            <a:r>
              <a:rPr lang="en-US" sz="3200" dirty="0"/>
              <a:t>Licensing:		     $480,000 CAD</a:t>
            </a:r>
            <a:br>
              <a:rPr lang="en-US" sz="3200" dirty="0"/>
            </a:br>
            <a:r>
              <a:rPr lang="en-US" sz="3600" dirty="0" err="1"/>
              <a:t>Labour</a:t>
            </a:r>
            <a:r>
              <a:rPr lang="en-US" sz="3600" dirty="0"/>
              <a:t> </a:t>
            </a:r>
            <a:r>
              <a:rPr lang="en-US" sz="1800" dirty="0"/>
              <a:t>(Internal &amp; contractor)</a:t>
            </a:r>
            <a:r>
              <a:rPr lang="en-US" sz="1600" dirty="0"/>
              <a:t> </a:t>
            </a:r>
            <a:r>
              <a:rPr lang="en-US" sz="3200" dirty="0"/>
              <a:t>   $300,000 CAD</a:t>
            </a:r>
            <a:br>
              <a:rPr lang="en-US" sz="3200" dirty="0"/>
            </a:br>
            <a:r>
              <a:rPr lang="en-US" sz="2800" dirty="0"/>
              <a:t>Training &amp; support materials</a:t>
            </a:r>
            <a:r>
              <a:rPr lang="en-US" sz="3200" dirty="0"/>
              <a:t> $60,000 CAD</a:t>
            </a:r>
            <a:br>
              <a:rPr lang="en-US" sz="3200" dirty="0"/>
            </a:br>
            <a:r>
              <a:rPr lang="en-US" sz="3200" dirty="0"/>
              <a:t>Contingency (10%         $180,000 CAD</a:t>
            </a:r>
            <a:endParaRPr lang="en-US" sz="66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040842-6A47-E107-0947-C6A9DF2B0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389" y="401052"/>
            <a:ext cx="6692313" cy="914401"/>
          </a:xfrm>
        </p:spPr>
        <p:txBody>
          <a:bodyPr>
            <a:normAutofit/>
          </a:bodyPr>
          <a:lstStyle/>
          <a:p>
            <a:r>
              <a:rPr lang="en-US" sz="4000" dirty="0"/>
              <a:t>Budget Overview</a:t>
            </a:r>
          </a:p>
        </p:txBody>
      </p:sp>
    </p:spTree>
    <p:extLst>
      <p:ext uri="{BB962C8B-B14F-4D97-AF65-F5344CB8AC3E}">
        <p14:creationId xmlns:p14="http://schemas.microsoft.com/office/powerpoint/2010/main" val="3640138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16DB-BC4C-330B-1179-90F5684F6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4"/>
            <a:ext cx="6024004" cy="836343"/>
          </a:xfrm>
        </p:spPr>
        <p:txBody>
          <a:bodyPr/>
          <a:lstStyle/>
          <a:p>
            <a:r>
              <a:rPr lang="en-US" dirty="0"/>
              <a:t>Key Risks &amp; Mitigation</a:t>
            </a:r>
          </a:p>
        </p:txBody>
      </p:sp>
      <p:pic>
        <p:nvPicPr>
          <p:cNvPr id="6" name="Content Placeholder 14" descr="Office clerk searching for files">
            <a:extLst>
              <a:ext uri="{FF2B5EF4-FFF2-40B4-BE49-F238E27FC236}">
                <a16:creationId xmlns:a16="http://schemas.microsoft.com/office/drawing/2014/main" id="{08637BD7-EBE7-9B0F-2D96-E02697A450F5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40888" y="288896"/>
            <a:ext cx="4064924" cy="2797233"/>
          </a:xfrm>
        </p:spPr>
      </p:pic>
      <p:pic>
        <p:nvPicPr>
          <p:cNvPr id="7" name="Content Placeholder 19" descr="Three women brainstorming">
            <a:extLst>
              <a:ext uri="{FF2B5EF4-FFF2-40B4-BE49-F238E27FC236}">
                <a16:creationId xmlns:a16="http://schemas.microsoft.com/office/drawing/2014/main" id="{C5646C18-01E0-75C8-7655-4411D8143C91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39763" y="3417230"/>
            <a:ext cx="4067175" cy="280007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71E581-3C99-81DE-3F57-81E7595DC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1676" y="1122947"/>
            <a:ext cx="6024003" cy="5094973"/>
          </a:xfrm>
        </p:spPr>
        <p:txBody>
          <a:bodyPr>
            <a:normAutofit fontScale="70000" lnSpcReduction="20000"/>
          </a:bodyPr>
          <a:lstStyle/>
          <a:p>
            <a:pPr marL="0" marR="0" lv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4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Compatibility issues with legacy systems.</a:t>
            </a:r>
          </a:p>
          <a:p>
            <a:pPr marL="0" marR="0" lv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4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Hardware delivery delays due to supply chain constraints.</a:t>
            </a:r>
          </a:p>
          <a:p>
            <a:pPr marL="0" marR="0" lv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4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End-user resistance or delays in training participation.</a:t>
            </a:r>
          </a:p>
          <a:p>
            <a:pPr marL="0" marR="0" lv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4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Possible downtime during transition.</a:t>
            </a:r>
          </a:p>
          <a:p>
            <a:pPr marL="0" marR="0" lv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4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Risk of data loss during the migration process.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868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51D510-06C7-278D-B784-C565C1B7F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6EF9B-413F-DAEE-FFBA-53DBFAA3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5"/>
            <a:ext cx="6024004" cy="643838"/>
          </a:xfrm>
        </p:spPr>
        <p:txBody>
          <a:bodyPr>
            <a:normAutofit fontScale="90000"/>
          </a:bodyPr>
          <a:lstStyle/>
          <a:p>
            <a:r>
              <a:rPr lang="en-US" dirty="0"/>
              <a:t>Timeline &amp; milestones</a:t>
            </a:r>
          </a:p>
        </p:txBody>
      </p:sp>
      <p:pic>
        <p:nvPicPr>
          <p:cNvPr id="6" name="Content Placeholder 14" descr="Office clerk searching for files">
            <a:extLst>
              <a:ext uri="{FF2B5EF4-FFF2-40B4-BE49-F238E27FC236}">
                <a16:creationId xmlns:a16="http://schemas.microsoft.com/office/drawing/2014/main" id="{21E08C79-4399-F172-50DE-7A4B971C5CD0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40888" y="288896"/>
            <a:ext cx="4064924" cy="2797233"/>
          </a:xfrm>
        </p:spPr>
      </p:pic>
      <p:pic>
        <p:nvPicPr>
          <p:cNvPr id="7" name="Content Placeholder 19" descr="Three women brainstorming">
            <a:extLst>
              <a:ext uri="{FF2B5EF4-FFF2-40B4-BE49-F238E27FC236}">
                <a16:creationId xmlns:a16="http://schemas.microsoft.com/office/drawing/2014/main" id="{57925929-1D6E-A1A8-515A-9FE4B990AA88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39763" y="3417230"/>
            <a:ext cx="4067175" cy="280007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9AAB2A-48A8-E160-731A-5693FC4A2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1676" y="1687513"/>
            <a:ext cx="6024003" cy="509497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4800" dirty="0"/>
              <a:t>April: Planning Complete</a:t>
            </a:r>
          </a:p>
          <a:p>
            <a:pPr marL="0" indent="0">
              <a:buNone/>
            </a:pPr>
            <a:r>
              <a:rPr lang="en-US" sz="4800" dirty="0"/>
              <a:t>April–May: Procurement &amp; Deployment</a:t>
            </a:r>
          </a:p>
          <a:p>
            <a:pPr marL="0" indent="0">
              <a:buNone/>
            </a:pPr>
            <a:r>
              <a:rPr lang="en-US" sz="4800" dirty="0"/>
              <a:t>May: Training</a:t>
            </a:r>
          </a:p>
          <a:p>
            <a:pPr marL="0" indent="0">
              <a:buNone/>
            </a:pPr>
            <a:r>
              <a:rPr lang="en-US" sz="4800" dirty="0"/>
              <a:t>June: Project Closure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13752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{E08A9EEF-D9B4-477A-A1DC-BC8697966E82}tf22581678_win32</Template>
  <TotalTime>39</TotalTime>
  <Words>625</Words>
  <Application>Microsoft Office PowerPoint</Application>
  <PresentationFormat>Widescreen</PresentationFormat>
  <Paragraphs>51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Calibri</vt:lpstr>
      <vt:lpstr>Calibri Light</vt:lpstr>
      <vt:lpstr>RetrospectVTI</vt:lpstr>
      <vt:lpstr>   Contoso Windows 11 Upgrade Project  IT2A – IT Service and Project Management Presented by: Sana Rehman April 25, 2025</vt:lpstr>
      <vt:lpstr>Project Overview</vt:lpstr>
      <vt:lpstr>Project Goals  Standardize OS environment company-wide Enhance device security and performance  Minimize business disruption during rollout</vt:lpstr>
      <vt:lpstr>Project Scope  In Scope: Device upgrades, procurement, licensing, training, support  Out of Scope: Server infrastructure, legacy apps Users Affected: 3,000+ across 4 continents </vt:lpstr>
      <vt:lpstr>Initiation Planning &amp; Procurement Deployment &amp; Migration Training &amp; Support Closure </vt:lpstr>
      <vt:lpstr>Project Manager: Sana Rehman Roles: IT Manager, System Analyst, Regional IT Leads RACI used for clear accountability and ownership</vt:lpstr>
      <vt:lpstr>Total Estimated Budget: $1,980,000 CAD Hardware purchase:      $960,000 CAD Licensing:       $480,000 CAD Labour (Internal &amp; contractor)    $300,000 CAD Training &amp; support materials $60,000 CAD Contingency (10%         $180,000 CAD</vt:lpstr>
      <vt:lpstr>Key Risks &amp; Mitigation</vt:lpstr>
      <vt:lpstr>Timeline &amp; milestones</vt:lpstr>
      <vt:lpstr>Conclusion &amp; Benefits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Sana Rehman</dc:creator>
  <cp:lastModifiedBy>Sana Rehman</cp:lastModifiedBy>
  <cp:revision>1</cp:revision>
  <dcterms:created xsi:type="dcterms:W3CDTF">2025-04-22T23:09:28Z</dcterms:created>
  <dcterms:modified xsi:type="dcterms:W3CDTF">2025-04-22T23:49:02Z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